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5" r:id="rId3"/>
    <p:sldId id="272" r:id="rId4"/>
    <p:sldId id="257" r:id="rId5"/>
    <p:sldId id="258" r:id="rId6"/>
    <p:sldId id="270" r:id="rId7"/>
    <p:sldId id="259" r:id="rId8"/>
    <p:sldId id="260" r:id="rId9"/>
    <p:sldId id="262" r:id="rId10"/>
    <p:sldId id="261" r:id="rId11"/>
    <p:sldId id="263" r:id="rId12"/>
    <p:sldId id="264" r:id="rId13"/>
    <p:sldId id="265" r:id="rId14"/>
    <p:sldId id="266" r:id="rId15"/>
    <p:sldId id="267" r:id="rId16"/>
    <p:sldId id="268" r:id="rId17"/>
    <p:sldId id="269" r:id="rId18"/>
    <p:sldId id="289" r:id="rId19"/>
    <p:sldId id="290" r:id="rId20"/>
    <p:sldId id="286" r:id="rId21"/>
    <p:sldId id="287" r:id="rId22"/>
    <p:sldId id="288" r:id="rId23"/>
    <p:sldId id="291" r:id="rId24"/>
    <p:sldId id="28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23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8/29/2017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8/29/2017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01000" cy="2438400"/>
          </a:xfrm>
        </p:spPr>
        <p:txBody>
          <a:bodyPr/>
          <a:lstStyle/>
          <a:p>
            <a:pPr algn="ctr"/>
            <a:r>
              <a:rPr lang="en-US" dirty="0" smtClean="0">
                <a:solidFill>
                  <a:schemeClr val="tx1"/>
                </a:solidFill>
                <a:latin typeface="Engravers MT" pitchFamily="18" charset="0"/>
              </a:rPr>
              <a:t>E-OFFICE TRAINING</a:t>
            </a:r>
            <a:endParaRPr lang="en-US" dirty="0">
              <a:solidFill>
                <a:schemeClr val="tx1"/>
              </a:solidFill>
              <a:latin typeface="Engravers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8600" y="152400"/>
            <a:ext cx="8534400" cy="3124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8600" y="3352800"/>
            <a:ext cx="84582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96962"/>
          </a:xfrm>
        </p:spPr>
        <p:txBody>
          <a:bodyPr anchor="ctr">
            <a:normAutofit/>
          </a:bodyPr>
          <a:lstStyle/>
          <a:p>
            <a:pPr algn="l"/>
            <a:r>
              <a:rPr lang="en-US" sz="1600" dirty="0" smtClean="0">
                <a:latin typeface="Cambria" pitchFamily="18" charset="0"/>
              </a:rPr>
              <a:t>Once click on </a:t>
            </a:r>
            <a:r>
              <a:rPr lang="en-US" sz="1600" b="1" dirty="0" smtClean="0">
                <a:solidFill>
                  <a:srgbClr val="FF0000"/>
                </a:solidFill>
                <a:latin typeface="Cambria" pitchFamily="18" charset="0"/>
              </a:rPr>
              <a:t>“GENERATE</a:t>
            </a:r>
            <a:r>
              <a:rPr lang="en-US" sz="1600" dirty="0" smtClean="0">
                <a:solidFill>
                  <a:srgbClr val="FF0000"/>
                </a:solidFill>
                <a:latin typeface="Cambria" pitchFamily="18" charset="0"/>
              </a:rPr>
              <a:t>” </a:t>
            </a:r>
            <a:r>
              <a:rPr lang="en-US" sz="1600" dirty="0" smtClean="0">
                <a:latin typeface="Cambria" pitchFamily="18" charset="0"/>
              </a:rPr>
              <a:t>button below acknowledgement screen will appear which will display the Unique Receipt Number which will be as reference for further communication /action on the receipt</a:t>
            </a:r>
            <a:endParaRPr lang="en-US" sz="1600" dirty="0">
              <a:latin typeface="Cambria"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381000" y="1828800"/>
            <a:ext cx="8229600" cy="4656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011362"/>
          </a:xfrm>
        </p:spPr>
        <p:txBody>
          <a:bodyPr anchor="t">
            <a:normAutofit/>
          </a:bodyPr>
          <a:lstStyle/>
          <a:p>
            <a:pPr algn="l"/>
            <a:r>
              <a:rPr lang="en-US" sz="1600" dirty="0" smtClean="0">
                <a:latin typeface="Cambria" pitchFamily="18" charset="0"/>
              </a:rPr>
              <a:t>Once receipt is generated to send the receipt to concern Department/Person click on “CREATED” option available at side panel.</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Below screen will appear after clicking on created. The generated receipts list will be displayed in right side panel.</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Select our created receipt to forward to concern department</a:t>
            </a:r>
            <a:endParaRPr lang="en-US" sz="1600" dirty="0">
              <a:latin typeface="Cambria"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381000" y="2895600"/>
            <a:ext cx="8305800" cy="3352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399288"/>
          </a:xfrm>
        </p:spPr>
        <p:txBody>
          <a:bodyPr>
            <a:normAutofit/>
          </a:bodyPr>
          <a:lstStyle/>
          <a:p>
            <a:pPr algn="l"/>
            <a:r>
              <a:rPr lang="en-US" sz="1600" dirty="0" smtClean="0">
                <a:latin typeface="Cambria" pitchFamily="18" charset="0"/>
              </a:rPr>
              <a:t>After selecting generated receipt below screen will appear then click on Send button.</a:t>
            </a:r>
            <a:endParaRPr lang="en-US" sz="1600" dirty="0">
              <a:latin typeface="Cambria"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457200" y="1524000"/>
            <a:ext cx="82296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chor="t">
            <a:normAutofit fontScale="90000"/>
          </a:bodyPr>
          <a:lstStyle/>
          <a:p>
            <a:pPr algn="l"/>
            <a:r>
              <a:rPr lang="en-US" sz="1600" dirty="0" smtClean="0">
                <a:latin typeface="Cambria" pitchFamily="18" charset="0"/>
              </a:rPr>
              <a:t>When click on send below screen will appear. IT will display receipt number and subject of receipt.</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Provide name of concern person in </a:t>
            </a:r>
            <a:r>
              <a:rPr lang="en-US" sz="1600" b="1" dirty="0" smtClean="0">
                <a:solidFill>
                  <a:srgbClr val="FF0000"/>
                </a:solidFill>
                <a:latin typeface="Cambria" pitchFamily="18" charset="0"/>
              </a:rPr>
              <a:t>“TO”. </a:t>
            </a:r>
            <a:r>
              <a:rPr lang="en-US" sz="1600" b="1" dirty="0" err="1" smtClean="0">
                <a:solidFill>
                  <a:srgbClr val="FF0000"/>
                </a:solidFill>
                <a:latin typeface="Cambria" pitchFamily="18" charset="0"/>
              </a:rPr>
              <a:t>Plz</a:t>
            </a:r>
            <a:r>
              <a:rPr lang="en-US" sz="1600" b="1" dirty="0" smtClean="0">
                <a:solidFill>
                  <a:srgbClr val="FF0000"/>
                </a:solidFill>
                <a:latin typeface="Cambria" pitchFamily="18" charset="0"/>
              </a:rPr>
              <a:t> note </a:t>
            </a:r>
            <a:r>
              <a:rPr lang="en-US" sz="1600" dirty="0" smtClean="0">
                <a:latin typeface="Cambria" pitchFamily="18" charset="0"/>
              </a:rPr>
              <a:t>in “TO” we can give only one name. If the receipts needs to send multiple persons/ Departments then their names need to add in </a:t>
            </a:r>
            <a:r>
              <a:rPr lang="en-US" sz="1600" b="1" dirty="0" smtClean="0">
                <a:solidFill>
                  <a:srgbClr val="FF0000"/>
                </a:solidFill>
                <a:latin typeface="Cambria" pitchFamily="18" charset="0"/>
              </a:rPr>
              <a:t>“CC” </a:t>
            </a:r>
            <a:r>
              <a:rPr lang="en-US" sz="1600" dirty="0" smtClean="0">
                <a:latin typeface="Cambria" pitchFamily="18" charset="0"/>
              </a:rPr>
              <a:t>provided just below </a:t>
            </a:r>
            <a:r>
              <a:rPr lang="en-US" sz="1600" b="1" dirty="0" smtClean="0">
                <a:solidFill>
                  <a:srgbClr val="FF0000"/>
                </a:solidFill>
                <a:latin typeface="Cambria" pitchFamily="18" charset="0"/>
              </a:rPr>
              <a:t>“TO”</a:t>
            </a:r>
            <a:r>
              <a:rPr lang="en-US" sz="1600" b="1" dirty="0" smtClean="0">
                <a:latin typeface="Cambria" pitchFamily="18" charset="0"/>
              </a:rPr>
              <a:t/>
            </a:r>
            <a:br>
              <a:rPr lang="en-US" sz="1600" b="1" dirty="0" smtClean="0">
                <a:latin typeface="Cambria" pitchFamily="18" charset="0"/>
              </a:rPr>
            </a:br>
            <a:r>
              <a:rPr lang="en-US" sz="1600" b="1" dirty="0" smtClean="0">
                <a:latin typeface="Cambria" pitchFamily="18" charset="0"/>
              </a:rPr>
              <a:t/>
            </a:r>
            <a:br>
              <a:rPr lang="en-US" sz="1600" b="1" dirty="0" smtClean="0">
                <a:latin typeface="Cambria" pitchFamily="18" charset="0"/>
              </a:rPr>
            </a:br>
            <a:r>
              <a:rPr lang="en-US" sz="1600" dirty="0" smtClean="0">
                <a:latin typeface="Cambria" pitchFamily="18" charset="0"/>
              </a:rPr>
              <a:t>Provide the action required on the receipt by the receiver &amp; also define priority of the receipt in </a:t>
            </a:r>
            <a:r>
              <a:rPr lang="en-US" sz="1600" b="1" dirty="0" smtClean="0">
                <a:solidFill>
                  <a:srgbClr val="FF0000"/>
                </a:solidFill>
                <a:latin typeface="Cambria" pitchFamily="18" charset="0"/>
              </a:rPr>
              <a:t>“ACTION”</a:t>
            </a:r>
            <a:r>
              <a:rPr lang="en-US" sz="1600" b="1" dirty="0" smtClean="0">
                <a:latin typeface="Cambria" pitchFamily="18" charset="0"/>
              </a:rPr>
              <a:t> </a:t>
            </a:r>
            <a:r>
              <a:rPr lang="en-US" sz="1600" dirty="0" smtClean="0">
                <a:latin typeface="Cambria" pitchFamily="18" charset="0"/>
              </a:rPr>
              <a:t>&amp; </a:t>
            </a:r>
            <a:r>
              <a:rPr lang="en-US" sz="1600" b="1" dirty="0" smtClean="0">
                <a:solidFill>
                  <a:srgbClr val="FF0000"/>
                </a:solidFill>
                <a:latin typeface="Cambria" pitchFamily="18" charset="0"/>
              </a:rPr>
              <a:t>“PRIORITY”</a:t>
            </a:r>
            <a:r>
              <a:rPr lang="en-US" sz="1600" b="1" dirty="0" smtClean="0">
                <a:latin typeface="Cambria" pitchFamily="18" charset="0"/>
              </a:rPr>
              <a:t>.</a:t>
            </a: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Click on </a:t>
            </a:r>
            <a:r>
              <a:rPr lang="en-US" sz="1600" b="1" dirty="0" smtClean="0">
                <a:latin typeface="Cambria" pitchFamily="18" charset="0"/>
              </a:rPr>
              <a:t>“SEND”</a:t>
            </a:r>
            <a:endParaRPr lang="en-US" sz="1600" b="1" dirty="0">
              <a:latin typeface="Cambria"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457200" y="2590800"/>
            <a:ext cx="8229600" cy="3812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715962"/>
          </a:xfrm>
        </p:spPr>
        <p:txBody>
          <a:bodyPr anchor="t">
            <a:normAutofit/>
          </a:bodyPr>
          <a:lstStyle/>
          <a:p>
            <a:pPr algn="l"/>
            <a:r>
              <a:rPr lang="en-US" sz="1600" dirty="0" smtClean="0">
                <a:latin typeface="Cambria" pitchFamily="18" charset="0"/>
              </a:rPr>
              <a:t>To check the sent receipt click on </a:t>
            </a:r>
            <a:r>
              <a:rPr lang="en-US" sz="1600" b="1" dirty="0" smtClean="0">
                <a:solidFill>
                  <a:srgbClr val="FF0000"/>
                </a:solidFill>
                <a:latin typeface="Cambria" pitchFamily="18" charset="0"/>
              </a:rPr>
              <a:t>“SENT” </a:t>
            </a:r>
            <a:r>
              <a:rPr lang="en-US" sz="1600" dirty="0" smtClean="0">
                <a:latin typeface="Cambria" pitchFamily="18" charset="0"/>
              </a:rPr>
              <a:t>option on left side panel. In right side panel list of sent receipts will be displayed</a:t>
            </a:r>
            <a:endParaRPr lang="en-US" sz="1600" dirty="0">
              <a:latin typeface="Cambria"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228600" y="2057400"/>
            <a:ext cx="85344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latin typeface="Cambria" pitchFamily="18" charset="0"/>
              </a:rPr>
              <a:t>To check the status of the sent receipts. Click on the receipts available in sent list below screen will appear and will get to see </a:t>
            </a:r>
            <a:r>
              <a:rPr lang="en-US" sz="1600" b="1" dirty="0" smtClean="0">
                <a:solidFill>
                  <a:srgbClr val="FF0000"/>
                </a:solidFill>
                <a:latin typeface="Cambria" pitchFamily="18" charset="0"/>
              </a:rPr>
              <a:t>“MOVEMENT DETAILS” </a:t>
            </a:r>
            <a:r>
              <a:rPr lang="en-US" sz="1600" dirty="0" smtClean="0">
                <a:latin typeface="Cambria" pitchFamily="18" charset="0"/>
              </a:rPr>
              <a:t>which will show the action taken on the receipt.</a:t>
            </a:r>
            <a:br>
              <a:rPr lang="en-US" sz="1600" dirty="0" smtClean="0">
                <a:latin typeface="Cambria" pitchFamily="18" charset="0"/>
              </a:rPr>
            </a:br>
            <a:endParaRPr lang="en-US" sz="1600" dirty="0">
              <a:latin typeface="Cambria"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304800" y="1752600"/>
            <a:ext cx="85344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chor="t">
            <a:noAutofit/>
          </a:bodyPr>
          <a:lstStyle/>
          <a:p>
            <a:pPr algn="l"/>
            <a:r>
              <a:rPr lang="en-US" sz="1600" dirty="0" smtClean="0">
                <a:latin typeface="Cambria" pitchFamily="18" charset="0"/>
              </a:rPr>
              <a:t>The application provide additional feature called as </a:t>
            </a:r>
            <a:r>
              <a:rPr lang="en-US" sz="1600" b="1" dirty="0" smtClean="0">
                <a:solidFill>
                  <a:srgbClr val="FF0000"/>
                </a:solidFill>
                <a:latin typeface="Cambria" pitchFamily="18" charset="0"/>
              </a:rPr>
              <a:t>“PULL BACK</a:t>
            </a:r>
            <a:r>
              <a:rPr lang="en-US" sz="1600" dirty="0" smtClean="0">
                <a:solidFill>
                  <a:srgbClr val="FF0000"/>
                </a:solidFill>
                <a:latin typeface="Cambria" pitchFamily="18" charset="0"/>
              </a:rPr>
              <a:t>”, </a:t>
            </a:r>
            <a:r>
              <a:rPr lang="en-US" sz="1600" dirty="0" smtClean="0">
                <a:latin typeface="Cambria" pitchFamily="18" charset="0"/>
              </a:rPr>
              <a:t>which will allow us to revert our sent mail in case if the receipt is incomplete or if sent to wrong recipient.</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We can also see is the sent receipt is read by the recipient by the icon shown in red box . Same icon is used for pull back function.</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Once the Receipt is pulled back the receipt will be available in </a:t>
            </a:r>
            <a:r>
              <a:rPr lang="en-US" sz="1600" b="1" dirty="0" smtClean="0">
                <a:solidFill>
                  <a:srgbClr val="FF0000"/>
                </a:solidFill>
                <a:latin typeface="Cambria" pitchFamily="18" charset="0"/>
              </a:rPr>
              <a:t>“INBOX”</a:t>
            </a:r>
            <a:endParaRPr lang="en-US" sz="1600" b="1" dirty="0">
              <a:solidFill>
                <a:srgbClr val="FF0000"/>
              </a:solidFill>
              <a:latin typeface="Cambria" pitchFamily="18" charset="0"/>
            </a:endParaRPr>
          </a:p>
        </p:txBody>
      </p:sp>
      <p:pic>
        <p:nvPicPr>
          <p:cNvPr id="1027" name="Picture 3"/>
          <p:cNvPicPr>
            <a:picLocks noChangeAspect="1" noChangeArrowheads="1"/>
          </p:cNvPicPr>
          <p:nvPr/>
        </p:nvPicPr>
        <p:blipFill>
          <a:blip r:embed="rId2"/>
          <a:srcRect/>
          <a:stretch>
            <a:fillRect/>
          </a:stretch>
        </p:blipFill>
        <p:spPr bwMode="auto">
          <a:xfrm>
            <a:off x="457200" y="2362200"/>
            <a:ext cx="8088164" cy="1600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28600" y="4343400"/>
            <a:ext cx="8610600" cy="2030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Once the receipt is received in Inbox the concerned officer has to select it and click Reply button</a:t>
            </a:r>
            <a:endParaRPr lang="en-US" sz="2800" dirty="0"/>
          </a:p>
        </p:txBody>
      </p:sp>
      <p:pic>
        <p:nvPicPr>
          <p:cNvPr id="4" name="Content Placeholder 3"/>
          <p:cNvPicPr>
            <a:picLocks noGrp="1" noChangeAspect="1"/>
          </p:cNvPicPr>
          <p:nvPr>
            <p:ph idx="1"/>
          </p:nvPr>
        </p:nvPicPr>
        <p:blipFill>
          <a:blip r:embed="rId2"/>
          <a:stretch>
            <a:fillRect/>
          </a:stretch>
        </p:blipFill>
        <p:spPr>
          <a:xfrm>
            <a:off x="152400" y="2667000"/>
            <a:ext cx="8229600" cy="2389641"/>
          </a:xfrm>
          <a:prstGeom prst="rect">
            <a:avLst/>
          </a:prstGeom>
        </p:spPr>
      </p:pic>
      <p:sp>
        <p:nvSpPr>
          <p:cNvPr id="5" name="Rectangle 4"/>
          <p:cNvSpPr/>
          <p:nvPr/>
        </p:nvSpPr>
        <p:spPr>
          <a:xfrm>
            <a:off x="1219200" y="3581400"/>
            <a:ext cx="22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32766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964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1066800"/>
          </a:xfrm>
        </p:spPr>
        <p:txBody>
          <a:bodyPr>
            <a:noAutofit/>
          </a:bodyPr>
          <a:lstStyle/>
          <a:p>
            <a:r>
              <a:rPr lang="en-US" sz="2800" dirty="0" smtClean="0"/>
              <a:t>Select the person to whom the receipt is to be forwarded. Enter comments in Remarks textbox and click Send button</a:t>
            </a:r>
            <a:br>
              <a:rPr lang="en-US" sz="2800" dirty="0" smtClean="0"/>
            </a:br>
            <a:endParaRPr lang="en-US" sz="2800" dirty="0"/>
          </a:p>
        </p:txBody>
      </p:sp>
      <p:pic>
        <p:nvPicPr>
          <p:cNvPr id="4" name="Content Placeholder 3"/>
          <p:cNvPicPr>
            <a:picLocks noGrp="1" noChangeAspect="1"/>
          </p:cNvPicPr>
          <p:nvPr>
            <p:ph idx="1"/>
          </p:nvPr>
        </p:nvPicPr>
        <p:blipFill>
          <a:blip r:embed="rId2"/>
          <a:stretch>
            <a:fillRect/>
          </a:stretch>
        </p:blipFill>
        <p:spPr>
          <a:xfrm>
            <a:off x="418531" y="1905000"/>
            <a:ext cx="7391400" cy="4389437"/>
          </a:xfrm>
          <a:prstGeom prst="rect">
            <a:avLst/>
          </a:prstGeom>
        </p:spPr>
      </p:pic>
      <p:sp>
        <p:nvSpPr>
          <p:cNvPr id="5" name="Rectangle 4"/>
          <p:cNvSpPr/>
          <p:nvPr/>
        </p:nvSpPr>
        <p:spPr>
          <a:xfrm>
            <a:off x="2895600" y="3048000"/>
            <a:ext cx="3352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43200" y="4800600"/>
            <a:ext cx="35052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5867400"/>
            <a:ext cx="685800"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75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E-office training objectives</a:t>
            </a:r>
            <a:endParaRPr lang="en-US" dirty="0"/>
          </a:p>
        </p:txBody>
      </p:sp>
      <p:sp>
        <p:nvSpPr>
          <p:cNvPr id="3" name="Content Placeholder 2"/>
          <p:cNvSpPr>
            <a:spLocks noGrp="1"/>
          </p:cNvSpPr>
          <p:nvPr>
            <p:ph idx="1"/>
          </p:nvPr>
        </p:nvSpPr>
        <p:spPr>
          <a:xfrm>
            <a:off x="457200" y="2133600"/>
            <a:ext cx="8229600" cy="3962400"/>
          </a:xfrm>
        </p:spPr>
        <p:txBody>
          <a:bodyPr/>
          <a:lstStyle/>
          <a:p>
            <a:r>
              <a:rPr lang="en-US" dirty="0" smtClean="0"/>
              <a:t>Creation of  receipt of DO letter .</a:t>
            </a:r>
          </a:p>
          <a:p>
            <a:r>
              <a:rPr lang="en-US" dirty="0" smtClean="0"/>
              <a:t>Sending receipt to concerned officer.</a:t>
            </a:r>
          </a:p>
          <a:p>
            <a:r>
              <a:rPr lang="en-US" dirty="0" smtClean="0"/>
              <a:t>Forwarding of receipt by concerned officer along with comments to the next level as required.</a:t>
            </a:r>
          </a:p>
          <a:p>
            <a:r>
              <a:rPr lang="en-US" dirty="0" smtClean="0"/>
              <a:t>Closing the receipt after decision taken on receipt by concerned authority/officer.</a:t>
            </a:r>
          </a:p>
          <a:p>
            <a:r>
              <a:rPr lang="en-US" dirty="0" smtClean="0"/>
              <a:t>Taking reports of receipt movements and receipt status.</a:t>
            </a:r>
            <a:endParaRPr lang="en-US" dirty="0"/>
          </a:p>
        </p:txBody>
      </p:sp>
    </p:spTree>
    <p:extLst>
      <p:ext uri="{BB962C8B-B14F-4D97-AF65-F5344CB8AC3E}">
        <p14:creationId xmlns:p14="http://schemas.microsoft.com/office/powerpoint/2010/main" val="313907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2800" dirty="0" smtClean="0"/>
              <a:t>To close a receipt -&gt; Select that receipt (1</a:t>
            </a:r>
            <a:r>
              <a:rPr lang="en-US" sz="2800" baseline="30000" dirty="0" smtClean="0"/>
              <a:t>st</a:t>
            </a:r>
            <a:r>
              <a:rPr lang="en-US" sz="2800" dirty="0" smtClean="0"/>
              <a:t>)-&gt; </a:t>
            </a:r>
            <a:br>
              <a:rPr lang="en-US" sz="2800" dirty="0" smtClean="0"/>
            </a:br>
            <a:r>
              <a:rPr lang="en-US" sz="2800" dirty="0" smtClean="0"/>
              <a:t>Click on close option(2</a:t>
            </a:r>
            <a:r>
              <a:rPr lang="en-US" sz="2800" baseline="30000" dirty="0" smtClean="0"/>
              <a:t>nd</a:t>
            </a:r>
            <a:r>
              <a:rPr lang="en-US" sz="2800" dirty="0" smtClean="0"/>
              <a:t>) -&gt; Pop-up window will appear-&gt;</a:t>
            </a:r>
            <a:br>
              <a:rPr lang="en-US" sz="2800" dirty="0" smtClean="0"/>
            </a:br>
            <a:r>
              <a:rPr lang="en-US" sz="2800" dirty="0" smtClean="0"/>
              <a:t>Write the remarks -&gt;  Click on “Ok”(3</a:t>
            </a:r>
            <a:r>
              <a:rPr lang="en-US" sz="2800" baseline="30000" dirty="0" smtClean="0"/>
              <a:t>rd</a:t>
            </a:r>
            <a:r>
              <a:rPr lang="en-US" sz="2800" dirty="0"/>
              <a:t>)</a:t>
            </a:r>
            <a:r>
              <a:rPr lang="en-US" sz="2800" dirty="0" smtClean="0"/>
              <a:t>.</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00200"/>
            <a:ext cx="87058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61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447800"/>
            <a:ext cx="8610600" cy="3781425"/>
          </a:xfrm>
          <a:prstGeom prst="rect">
            <a:avLst/>
          </a:prstGeom>
        </p:spPr>
      </p:pic>
      <p:sp>
        <p:nvSpPr>
          <p:cNvPr id="4" name="Rectangle 3"/>
          <p:cNvSpPr/>
          <p:nvPr/>
        </p:nvSpPr>
        <p:spPr>
          <a:xfrm>
            <a:off x="533400" y="323671"/>
            <a:ext cx="6781800" cy="646331"/>
          </a:xfrm>
          <a:prstGeom prst="rect">
            <a:avLst/>
          </a:prstGeom>
        </p:spPr>
        <p:txBody>
          <a:bodyPr wrap="square">
            <a:spAutoFit/>
          </a:bodyPr>
          <a:lstStyle/>
          <a:p>
            <a:r>
              <a:rPr lang="en-US" dirty="0"/>
              <a:t>To </a:t>
            </a:r>
            <a:r>
              <a:rPr lang="en-US" dirty="0" smtClean="0"/>
              <a:t>view the report  Click on option Reports </a:t>
            </a:r>
            <a:r>
              <a:rPr lang="en-US" dirty="0"/>
              <a:t/>
            </a:r>
            <a:br>
              <a:rPr lang="en-US" dirty="0"/>
            </a:br>
            <a:r>
              <a:rPr lang="en-US" dirty="0" smtClean="0"/>
              <a:t>Select the desired option from the Receipt column</a:t>
            </a:r>
            <a:endParaRPr lang="en-US" dirty="0"/>
          </a:p>
        </p:txBody>
      </p:sp>
      <p:cxnSp>
        <p:nvCxnSpPr>
          <p:cNvPr id="6" name="Straight Connector 5"/>
          <p:cNvCxnSpPr/>
          <p:nvPr/>
        </p:nvCxnSpPr>
        <p:spPr>
          <a:xfrm>
            <a:off x="2362200" y="22098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62200" y="2209800"/>
            <a:ext cx="685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3733800"/>
            <a:ext cx="1219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451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1295400"/>
            <a:ext cx="8839200" cy="4371975"/>
          </a:xfrm>
          <a:prstGeom prst="rect">
            <a:avLst/>
          </a:prstGeom>
        </p:spPr>
      </p:pic>
      <p:sp>
        <p:nvSpPr>
          <p:cNvPr id="6" name="Rectangle 5"/>
          <p:cNvSpPr/>
          <p:nvPr/>
        </p:nvSpPr>
        <p:spPr>
          <a:xfrm>
            <a:off x="762000" y="228600"/>
            <a:ext cx="6705600" cy="1200329"/>
          </a:xfrm>
          <a:prstGeom prst="rect">
            <a:avLst/>
          </a:prstGeom>
        </p:spPr>
        <p:txBody>
          <a:bodyPr wrap="square">
            <a:spAutoFit/>
          </a:bodyPr>
          <a:lstStyle/>
          <a:p>
            <a:r>
              <a:rPr lang="en-US" dirty="0" smtClean="0"/>
              <a:t>Enter the date ranges  (From and to)</a:t>
            </a:r>
          </a:p>
          <a:p>
            <a:r>
              <a:rPr lang="en-US" dirty="0" smtClean="0"/>
              <a:t>Click Submit button at bottom </a:t>
            </a:r>
          </a:p>
          <a:p>
            <a:r>
              <a:rPr lang="en-US" dirty="0" smtClean="0"/>
              <a:t>The report will be available in PDF format and can be saved in desired location</a:t>
            </a:r>
            <a:endParaRPr lang="en-US" dirty="0"/>
          </a:p>
        </p:txBody>
      </p:sp>
      <p:sp>
        <p:nvSpPr>
          <p:cNvPr id="2" name="Rectangle 1"/>
          <p:cNvSpPr/>
          <p:nvPr/>
        </p:nvSpPr>
        <p:spPr>
          <a:xfrm>
            <a:off x="2286000" y="28956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0" y="3124200"/>
            <a:ext cx="990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0" y="31242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431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963" y="1447800"/>
            <a:ext cx="8866638" cy="4657725"/>
          </a:xfrm>
          <a:prstGeom prst="rect">
            <a:avLst/>
          </a:prstGeom>
        </p:spPr>
      </p:pic>
      <p:sp>
        <p:nvSpPr>
          <p:cNvPr id="5" name="TextBox 4"/>
          <p:cNvSpPr txBox="1"/>
          <p:nvPr/>
        </p:nvSpPr>
        <p:spPr>
          <a:xfrm>
            <a:off x="1219200" y="457200"/>
            <a:ext cx="5257800" cy="369332"/>
          </a:xfrm>
          <a:prstGeom prst="rect">
            <a:avLst/>
          </a:prstGeom>
          <a:noFill/>
        </p:spPr>
        <p:txBody>
          <a:bodyPr wrap="square" rtlCol="0">
            <a:spAutoFit/>
          </a:bodyPr>
          <a:lstStyle/>
          <a:p>
            <a:r>
              <a:rPr lang="en-US" dirty="0" smtClean="0"/>
              <a:t>Example of report</a:t>
            </a:r>
            <a:endParaRPr lang="en-US" dirty="0"/>
          </a:p>
        </p:txBody>
      </p:sp>
    </p:spTree>
    <p:extLst>
      <p:ext uri="{BB962C8B-B14F-4D97-AF65-F5344CB8AC3E}">
        <p14:creationId xmlns:p14="http://schemas.microsoft.com/office/powerpoint/2010/main" val="761181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lstStyle/>
          <a:p>
            <a:pPr algn="ctr"/>
            <a:r>
              <a:rPr lang="en-US" dirty="0" smtClean="0">
                <a:latin typeface="Engravers MT" pitchFamily="18" charset="0"/>
              </a:rPr>
              <a:t>THANK YOU!!!</a:t>
            </a:r>
            <a:endParaRPr lang="en-US" dirty="0">
              <a:latin typeface="Engravers MT" pitchFamily="18" charset="0"/>
            </a:endParaRPr>
          </a:p>
        </p:txBody>
      </p:sp>
      <p:sp>
        <p:nvSpPr>
          <p:cNvPr id="3" name="Content Placeholder 2"/>
          <p:cNvSpPr>
            <a:spLocks noGrp="1"/>
          </p:cNvSpPr>
          <p:nvPr>
            <p:ph idx="1"/>
          </p:nvPr>
        </p:nvSpPr>
        <p:spPr>
          <a:xfrm>
            <a:off x="457200" y="2895600"/>
            <a:ext cx="8229600" cy="2026920"/>
          </a:xfrm>
        </p:spPr>
        <p:txBody>
          <a:bodyPr>
            <a:normAutofit/>
          </a:bodyPr>
          <a:lstStyle/>
          <a:p>
            <a:pPr algn="ctr">
              <a:buNone/>
            </a:pPr>
            <a:r>
              <a:rPr lang="en-US" sz="6600" dirty="0" smtClean="0">
                <a:solidFill>
                  <a:srgbClr val="FFC000"/>
                </a:solidFill>
                <a:sym typeface="Wingdings" pitchFamily="2" charset="2"/>
              </a:rPr>
              <a:t>  </a:t>
            </a:r>
            <a:endParaRPr lang="en-US" sz="66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dirty="0" smtClean="0">
                <a:latin typeface="Engravers MT" pitchFamily="18" charset="0"/>
              </a:rPr>
              <a:t>Important Points to Note</a:t>
            </a:r>
            <a:endParaRPr lang="en-US" dirty="0">
              <a:latin typeface="Engravers MT" pitchFamily="18" charset="0"/>
            </a:endParaRPr>
          </a:p>
        </p:txBody>
      </p:sp>
      <p:sp>
        <p:nvSpPr>
          <p:cNvPr id="3" name="Content Placeholder 2"/>
          <p:cNvSpPr>
            <a:spLocks noGrp="1"/>
          </p:cNvSpPr>
          <p:nvPr>
            <p:ph idx="1"/>
          </p:nvPr>
        </p:nvSpPr>
        <p:spPr/>
        <p:txBody>
          <a:bodyPr>
            <a:normAutofit/>
          </a:bodyPr>
          <a:lstStyle/>
          <a:p>
            <a:endParaRPr lang="en-US" sz="2000" b="1" dirty="0" smtClean="0">
              <a:latin typeface="Cambria" pitchFamily="18" charset="0"/>
            </a:endParaRPr>
          </a:p>
          <a:p>
            <a:r>
              <a:rPr lang="en-US" sz="2000" b="1" dirty="0" smtClean="0">
                <a:latin typeface="Cambria" pitchFamily="18" charset="0"/>
              </a:rPr>
              <a:t>E-OFFICE</a:t>
            </a:r>
            <a:r>
              <a:rPr lang="en-US" sz="2000" dirty="0" smtClean="0">
                <a:latin typeface="Cambria" pitchFamily="18" charset="0"/>
              </a:rPr>
              <a:t> application is best supported in </a:t>
            </a:r>
            <a:r>
              <a:rPr lang="en-US" sz="2000" dirty="0" smtClean="0">
                <a:solidFill>
                  <a:srgbClr val="FF0000"/>
                </a:solidFill>
                <a:latin typeface="Cambria" pitchFamily="18" charset="0"/>
              </a:rPr>
              <a:t>“</a:t>
            </a:r>
            <a:r>
              <a:rPr lang="en-US" sz="2000" b="1" dirty="0" smtClean="0">
                <a:solidFill>
                  <a:srgbClr val="FF0000"/>
                </a:solidFill>
                <a:latin typeface="Cambria" pitchFamily="18" charset="0"/>
              </a:rPr>
              <a:t>Mozilla Firefox</a:t>
            </a:r>
            <a:r>
              <a:rPr lang="en-US" sz="2000" dirty="0" smtClean="0">
                <a:solidFill>
                  <a:srgbClr val="FF0000"/>
                </a:solidFill>
                <a:latin typeface="Cambria" pitchFamily="18" charset="0"/>
              </a:rPr>
              <a:t>” </a:t>
            </a:r>
            <a:r>
              <a:rPr lang="en-US" sz="2000" dirty="0" smtClean="0">
                <a:latin typeface="Cambria" pitchFamily="18" charset="0"/>
              </a:rPr>
              <a:t>browser.</a:t>
            </a:r>
          </a:p>
          <a:p>
            <a:pPr>
              <a:buNone/>
            </a:pPr>
            <a:endParaRPr lang="en-US" sz="2000" dirty="0" smtClean="0">
              <a:latin typeface="Cambria" pitchFamily="18" charset="0"/>
            </a:endParaRPr>
          </a:p>
          <a:p>
            <a:r>
              <a:rPr lang="en-US" sz="2000" dirty="0" smtClean="0">
                <a:latin typeface="Cambria" pitchFamily="18" charset="0"/>
              </a:rPr>
              <a:t>The DO letter needs to be scanned &amp; should be available in PDF format but not exceeding size of 20 MB</a:t>
            </a:r>
            <a:endParaRPr lang="en-US" sz="2000" dirty="0">
              <a:latin typeface="Cambria" pitchFamily="18" charset="0"/>
            </a:endParaRPr>
          </a:p>
          <a:p>
            <a:endParaRPr lang="en-US" sz="2000" dirty="0" smtClean="0">
              <a:latin typeface="Cambria" pitchFamily="18" charset="0"/>
            </a:endParaRPr>
          </a:p>
          <a:p>
            <a:endParaRPr lang="en-US" sz="20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latin typeface="Cambria" pitchFamily="18" charset="0"/>
              </a:rPr>
              <a:t>Login to </a:t>
            </a:r>
            <a:r>
              <a:rPr lang="en-US" dirty="0" err="1" smtClean="0">
                <a:latin typeface="Cambria" pitchFamily="18" charset="0"/>
              </a:rPr>
              <a:t>eOffice</a:t>
            </a:r>
            <a:endParaRPr lang="en-US" dirty="0">
              <a:latin typeface="Cambria" pitchFamily="18" charset="0"/>
            </a:endParaRPr>
          </a:p>
        </p:txBody>
      </p:sp>
      <p:sp>
        <p:nvSpPr>
          <p:cNvPr id="3" name="Content Placeholder 2"/>
          <p:cNvSpPr>
            <a:spLocks noGrp="1"/>
          </p:cNvSpPr>
          <p:nvPr>
            <p:ph idx="1"/>
          </p:nvPr>
        </p:nvSpPr>
        <p:spPr>
          <a:xfrm>
            <a:off x="457200" y="1600200"/>
            <a:ext cx="8229600" cy="1066800"/>
          </a:xfrm>
        </p:spPr>
        <p:txBody>
          <a:bodyPr/>
          <a:lstStyle/>
          <a:p>
            <a:r>
              <a:rPr lang="en-US" dirty="0" smtClean="0">
                <a:latin typeface="Cambria" pitchFamily="18" charset="0"/>
              </a:rPr>
              <a:t>Go to </a:t>
            </a:r>
            <a:r>
              <a:rPr lang="en-US" dirty="0" err="1" smtClean="0">
                <a:latin typeface="Cambria" pitchFamily="18" charset="0"/>
              </a:rPr>
              <a:t>url</a:t>
            </a:r>
            <a:r>
              <a:rPr lang="en-US" dirty="0" smtClean="0">
                <a:latin typeface="Cambria" pitchFamily="18" charset="0"/>
              </a:rPr>
              <a:t> : eoffice.cidco.gov.in. Below screen will appear</a:t>
            </a:r>
          </a:p>
          <a:p>
            <a:endParaRPr lang="en-US" dirty="0"/>
          </a:p>
        </p:txBody>
      </p:sp>
      <p:pic>
        <p:nvPicPr>
          <p:cNvPr id="1028" name="Picture 4"/>
          <p:cNvPicPr>
            <a:picLocks noChangeAspect="1" noChangeArrowheads="1"/>
          </p:cNvPicPr>
          <p:nvPr/>
        </p:nvPicPr>
        <p:blipFill>
          <a:blip r:embed="rId2"/>
          <a:srcRect/>
          <a:stretch>
            <a:fillRect/>
          </a:stretch>
        </p:blipFill>
        <p:spPr bwMode="auto">
          <a:xfrm>
            <a:off x="2057400" y="2362200"/>
            <a:ext cx="5257800" cy="2858610"/>
          </a:xfrm>
          <a:prstGeom prst="rect">
            <a:avLst/>
          </a:prstGeom>
          <a:noFill/>
          <a:ln w="9525">
            <a:noFill/>
            <a:miter lim="800000"/>
            <a:headEnd/>
            <a:tailEnd/>
          </a:ln>
          <a:effectLst/>
        </p:spPr>
      </p:pic>
      <p:sp>
        <p:nvSpPr>
          <p:cNvPr id="9" name="TextBox 8"/>
          <p:cNvSpPr txBox="1"/>
          <p:nvPr/>
        </p:nvSpPr>
        <p:spPr>
          <a:xfrm>
            <a:off x="1066800" y="5486400"/>
            <a:ext cx="6553200" cy="923330"/>
          </a:xfrm>
          <a:prstGeom prst="rect">
            <a:avLst/>
          </a:prstGeom>
          <a:noFill/>
        </p:spPr>
        <p:txBody>
          <a:bodyPr wrap="square" rtlCol="0">
            <a:spAutoFit/>
          </a:bodyPr>
          <a:lstStyle/>
          <a:p>
            <a:r>
              <a:rPr lang="en-US" dirty="0" smtClean="0">
                <a:latin typeface="Cambria" pitchFamily="18" charset="0"/>
              </a:rPr>
              <a:t>Please provide credentials to log in.</a:t>
            </a:r>
          </a:p>
          <a:p>
            <a:r>
              <a:rPr lang="en-US" b="1" dirty="0" smtClean="0">
                <a:solidFill>
                  <a:srgbClr val="FF0000"/>
                </a:solidFill>
                <a:latin typeface="Cambria" pitchFamily="18" charset="0"/>
              </a:rPr>
              <a:t>User ID: </a:t>
            </a:r>
            <a:r>
              <a:rPr lang="en-US" b="1" dirty="0" err="1" smtClean="0">
                <a:solidFill>
                  <a:srgbClr val="FF0000"/>
                </a:solidFill>
                <a:latin typeface="Cambria" pitchFamily="18" charset="0"/>
              </a:rPr>
              <a:t>eoffice</a:t>
            </a:r>
            <a:r>
              <a:rPr lang="en-US" b="1" dirty="0" smtClean="0">
                <a:solidFill>
                  <a:srgbClr val="FF0000"/>
                </a:solidFill>
                <a:latin typeface="Cambria" pitchFamily="18" charset="0"/>
              </a:rPr>
              <a:t> ( </a:t>
            </a:r>
            <a:r>
              <a:rPr lang="en-US" b="1" dirty="0" err="1" smtClean="0">
                <a:solidFill>
                  <a:srgbClr val="FF0000"/>
                </a:solidFill>
                <a:latin typeface="Cambria" pitchFamily="18" charset="0"/>
              </a:rPr>
              <a:t>Emp</a:t>
            </a:r>
            <a:r>
              <a:rPr lang="en-US" b="1" dirty="0" smtClean="0">
                <a:solidFill>
                  <a:srgbClr val="FF0000"/>
                </a:solidFill>
                <a:latin typeface="Cambria" pitchFamily="18" charset="0"/>
              </a:rPr>
              <a:t> ID)</a:t>
            </a:r>
          </a:p>
          <a:p>
            <a:r>
              <a:rPr lang="en-US" b="1" dirty="0" err="1" smtClean="0">
                <a:solidFill>
                  <a:srgbClr val="FF0000"/>
                </a:solidFill>
                <a:latin typeface="Cambria" pitchFamily="18" charset="0"/>
              </a:rPr>
              <a:t>Pwd</a:t>
            </a:r>
            <a:r>
              <a:rPr lang="en-US" b="1" dirty="0" smtClean="0">
                <a:solidFill>
                  <a:srgbClr val="FF0000"/>
                </a:solidFill>
                <a:latin typeface="Cambria" pitchFamily="18" charset="0"/>
              </a:rPr>
              <a:t> : </a:t>
            </a:r>
            <a:r>
              <a:rPr lang="en-US" b="1" dirty="0" err="1" smtClean="0">
                <a:solidFill>
                  <a:srgbClr val="FF0000"/>
                </a:solidFill>
                <a:latin typeface="Cambria" pitchFamily="18" charset="0"/>
              </a:rPr>
              <a:t>eoffice</a:t>
            </a:r>
            <a:r>
              <a:rPr lang="en-US" b="1" dirty="0" smtClean="0">
                <a:latin typeface="Cambria" pitchFamily="18" charset="0"/>
              </a:rPr>
              <a:t>. </a:t>
            </a:r>
            <a:r>
              <a:rPr lang="en-US" b="1" dirty="0" smtClean="0">
                <a:solidFill>
                  <a:srgbClr val="FF0000"/>
                </a:solidFill>
                <a:latin typeface="Cambria" pitchFamily="18" charset="0"/>
              </a:rPr>
              <a:t>(Machine PWD)</a:t>
            </a:r>
            <a:endParaRPr lang="en-US" b="1" dirty="0">
              <a:solidFill>
                <a:srgbClr val="FF0000"/>
              </a:solidFill>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38200"/>
          </a:xfrm>
        </p:spPr>
        <p:txBody>
          <a:bodyPr>
            <a:normAutofit/>
          </a:bodyPr>
          <a:lstStyle/>
          <a:p>
            <a:r>
              <a:rPr lang="en-US" sz="1800" dirty="0" smtClean="0">
                <a:latin typeface="Cambria" pitchFamily="18" charset="0"/>
              </a:rPr>
              <a:t>After log in below screen will appeared. Select option </a:t>
            </a:r>
            <a:r>
              <a:rPr lang="en-US" sz="1800" b="1" dirty="0" smtClean="0">
                <a:solidFill>
                  <a:srgbClr val="FF0000"/>
                </a:solidFill>
                <a:latin typeface="Cambria" pitchFamily="18" charset="0"/>
              </a:rPr>
              <a:t>“File Management System”(FMS)</a:t>
            </a:r>
            <a:endParaRPr lang="en-US" sz="1800" b="1" dirty="0">
              <a:solidFill>
                <a:srgbClr val="FF0000"/>
              </a:solidFill>
              <a:latin typeface="Cambria"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533400" y="1524000"/>
            <a:ext cx="8382000" cy="4427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447800"/>
          </a:xfrm>
        </p:spPr>
        <p:txBody>
          <a:bodyPr>
            <a:normAutofit fontScale="90000"/>
          </a:bodyPr>
          <a:lstStyle/>
          <a:p>
            <a:pPr algn="ctr"/>
            <a:r>
              <a:rPr lang="en-US" dirty="0" smtClean="0">
                <a:latin typeface="Engravers MT" pitchFamily="18" charset="0"/>
              </a:rPr>
              <a:t>Creation of RECEIPTS</a:t>
            </a:r>
            <a:endParaRPr lang="en-US" dirty="0">
              <a:latin typeface="Engravers M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Cambria" pitchFamily="18" charset="0"/>
              </a:rPr>
              <a:t>After selecting option FMS click on </a:t>
            </a:r>
            <a:r>
              <a:rPr lang="en-US" sz="2000" b="1" dirty="0" smtClean="0">
                <a:latin typeface="Cambria" pitchFamily="18" charset="0"/>
              </a:rPr>
              <a:t>“Receipts”.</a:t>
            </a:r>
            <a:endParaRPr lang="en-US" sz="2000" b="1" dirty="0">
              <a:latin typeface="Cambria"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466725" y="1219200"/>
            <a:ext cx="8210550" cy="45823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a:bodyPr>
          <a:lstStyle/>
          <a:p>
            <a:r>
              <a:rPr lang="en-US" sz="1800" dirty="0" smtClean="0">
                <a:latin typeface="Cambria" pitchFamily="18" charset="0"/>
              </a:rPr>
              <a:t>To create receipt click on option </a:t>
            </a:r>
            <a:r>
              <a:rPr lang="en-US" sz="1800" b="1" dirty="0" smtClean="0">
                <a:latin typeface="Cambria" pitchFamily="18" charset="0"/>
              </a:rPr>
              <a:t>“Browse &amp; </a:t>
            </a:r>
            <a:r>
              <a:rPr lang="en-US" sz="1800" b="1" dirty="0" err="1" smtClean="0">
                <a:latin typeface="Cambria" pitchFamily="18" charset="0"/>
              </a:rPr>
              <a:t>Diarise</a:t>
            </a:r>
            <a:r>
              <a:rPr lang="en-US" sz="1800" b="1" dirty="0" smtClean="0">
                <a:latin typeface="Cambria" pitchFamily="18" charset="0"/>
              </a:rPr>
              <a:t>”.</a:t>
            </a:r>
            <a:endParaRPr lang="en-US" sz="1800" b="1" dirty="0">
              <a:latin typeface="Cambria" pitchFamily="18" charset="0"/>
            </a:endParaRPr>
          </a:p>
        </p:txBody>
      </p:sp>
      <p:pic>
        <p:nvPicPr>
          <p:cNvPr id="5" name="Picture 4"/>
          <p:cNvPicPr>
            <a:picLocks noChangeAspect="1"/>
          </p:cNvPicPr>
          <p:nvPr/>
        </p:nvPicPr>
        <p:blipFill>
          <a:blip r:embed="rId2"/>
          <a:stretch>
            <a:fillRect/>
          </a:stretch>
        </p:blipFill>
        <p:spPr>
          <a:xfrm>
            <a:off x="304800" y="1600200"/>
            <a:ext cx="8763000" cy="4543425"/>
          </a:xfrm>
          <a:prstGeom prst="rect">
            <a:avLst/>
          </a:prstGeom>
        </p:spPr>
      </p:pic>
      <p:sp>
        <p:nvSpPr>
          <p:cNvPr id="3" name="Rectangle 2"/>
          <p:cNvSpPr/>
          <p:nvPr/>
        </p:nvSpPr>
        <p:spPr>
          <a:xfrm>
            <a:off x="304800" y="30480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97563"/>
          </a:xfrm>
        </p:spPr>
        <p:txBody>
          <a:bodyPr>
            <a:normAutofit/>
          </a:bodyPr>
          <a:lstStyle/>
          <a:p>
            <a:r>
              <a:rPr lang="en-US" sz="1600" dirty="0" smtClean="0">
                <a:latin typeface="Cambria" pitchFamily="18" charset="0"/>
              </a:rPr>
              <a:t>Once click on </a:t>
            </a:r>
            <a:r>
              <a:rPr lang="en-US" sz="1600" b="1" dirty="0" smtClean="0">
                <a:solidFill>
                  <a:srgbClr val="FF0000"/>
                </a:solidFill>
                <a:latin typeface="Cambria" pitchFamily="18" charset="0"/>
              </a:rPr>
              <a:t>“Browse &amp; </a:t>
            </a:r>
            <a:r>
              <a:rPr lang="en-US" sz="1600" b="1" dirty="0" err="1" smtClean="0">
                <a:solidFill>
                  <a:srgbClr val="FF0000"/>
                </a:solidFill>
                <a:latin typeface="Cambria" pitchFamily="18" charset="0"/>
              </a:rPr>
              <a:t>Diarise</a:t>
            </a:r>
            <a:r>
              <a:rPr lang="en-US" sz="1600" b="1" dirty="0" smtClean="0">
                <a:solidFill>
                  <a:srgbClr val="FF0000"/>
                </a:solidFill>
                <a:latin typeface="Cambria" pitchFamily="18" charset="0"/>
              </a:rPr>
              <a:t>” </a:t>
            </a:r>
            <a:r>
              <a:rPr lang="en-US" sz="1600" dirty="0" smtClean="0">
                <a:latin typeface="Cambria" pitchFamily="18" charset="0"/>
              </a:rPr>
              <a:t>following screen will appear. </a:t>
            </a:r>
          </a:p>
          <a:p>
            <a:r>
              <a:rPr lang="en-US" sz="1600" dirty="0" smtClean="0">
                <a:latin typeface="Cambria" pitchFamily="18" charset="0"/>
              </a:rPr>
              <a:t>Click on </a:t>
            </a:r>
            <a:r>
              <a:rPr lang="en-US" sz="1600" b="1" dirty="0" smtClean="0">
                <a:solidFill>
                  <a:srgbClr val="FF0000"/>
                </a:solidFill>
                <a:latin typeface="Cambria" pitchFamily="18" charset="0"/>
              </a:rPr>
              <a:t>“Upload File” </a:t>
            </a:r>
            <a:r>
              <a:rPr lang="en-US" sz="1600" dirty="0" smtClean="0">
                <a:latin typeface="Cambria" pitchFamily="18" charset="0"/>
              </a:rPr>
              <a:t>to upload the scan PDF file to generate receipt. </a:t>
            </a:r>
          </a:p>
          <a:p>
            <a:r>
              <a:rPr lang="en-US" sz="1600" dirty="0" smtClean="0">
                <a:latin typeface="Cambria" pitchFamily="18" charset="0"/>
              </a:rPr>
              <a:t>After uploading fill the required Details  to  keep track of the receipt.</a:t>
            </a:r>
          </a:p>
          <a:p>
            <a:r>
              <a:rPr lang="en-US" sz="1600" dirty="0" smtClean="0">
                <a:latin typeface="Cambria" pitchFamily="18" charset="0"/>
              </a:rPr>
              <a:t>All the filed marked in red are mandatory to fill.</a:t>
            </a:r>
          </a:p>
          <a:p>
            <a:pPr lvl="1"/>
            <a:r>
              <a:rPr lang="en-US" sz="1400" b="1" dirty="0" smtClean="0">
                <a:latin typeface="Cambria" pitchFamily="18" charset="0"/>
              </a:rPr>
              <a:t>CLASSIFIED</a:t>
            </a:r>
            <a:r>
              <a:rPr lang="en-US" sz="1400" dirty="0" smtClean="0">
                <a:latin typeface="Cambria" pitchFamily="18" charset="0"/>
              </a:rPr>
              <a:t> Field will define the importance of receipt.</a:t>
            </a:r>
          </a:p>
          <a:p>
            <a:pPr lvl="1"/>
            <a:r>
              <a:rPr lang="en-US" sz="1400" b="1" dirty="0" smtClean="0">
                <a:latin typeface="Cambria" pitchFamily="18" charset="0"/>
              </a:rPr>
              <a:t>DELIVERY MODE </a:t>
            </a:r>
            <a:r>
              <a:rPr lang="en-US" sz="1400" dirty="0" smtClean="0">
                <a:latin typeface="Cambria" pitchFamily="18" charset="0"/>
              </a:rPr>
              <a:t>will define the arrival procedure of  document.</a:t>
            </a:r>
            <a:endParaRPr lang="en-US" sz="1000" dirty="0" smtClean="0">
              <a:latin typeface="Cambria" pitchFamily="18" charset="0"/>
            </a:endParaRPr>
          </a:p>
          <a:p>
            <a:pPr lvl="1"/>
            <a:r>
              <a:rPr lang="en-US" sz="1400" b="1" dirty="0" smtClean="0">
                <a:latin typeface="Cambria" pitchFamily="18" charset="0"/>
              </a:rPr>
              <a:t>LETTER REF. NO </a:t>
            </a:r>
            <a:r>
              <a:rPr lang="en-US" sz="1400" dirty="0" smtClean="0">
                <a:latin typeface="Cambria" pitchFamily="18" charset="0"/>
              </a:rPr>
              <a:t>will be reference number given to letter.</a:t>
            </a:r>
          </a:p>
          <a:p>
            <a:pPr lvl="1"/>
            <a:r>
              <a:rPr lang="en-US" sz="1400" b="1" dirty="0" smtClean="0">
                <a:latin typeface="Cambria" pitchFamily="18" charset="0"/>
              </a:rPr>
              <a:t>FILE NO</a:t>
            </a:r>
            <a:r>
              <a:rPr lang="en-US" sz="1400" dirty="0" smtClean="0">
                <a:latin typeface="Cambria" pitchFamily="18" charset="0"/>
              </a:rPr>
              <a:t> will define if the letter is in relevance with any existing file.</a:t>
            </a:r>
          </a:p>
          <a:p>
            <a:pPr lvl="1"/>
            <a:r>
              <a:rPr lang="en-US" sz="1400" b="1" dirty="0" smtClean="0">
                <a:latin typeface="Cambria" pitchFamily="18" charset="0"/>
              </a:rPr>
              <a:t>TYPE </a:t>
            </a:r>
            <a:r>
              <a:rPr lang="en-US" sz="1400" dirty="0" smtClean="0">
                <a:latin typeface="Cambria" pitchFamily="18" charset="0"/>
              </a:rPr>
              <a:t>will define the type of received letter.</a:t>
            </a:r>
          </a:p>
          <a:p>
            <a:pPr lvl="1"/>
            <a:r>
              <a:rPr lang="en-US" sz="1400" b="1" dirty="0" smtClean="0">
                <a:latin typeface="Cambria" pitchFamily="18" charset="0"/>
              </a:rPr>
              <a:t>LETTER DATE </a:t>
            </a:r>
            <a:r>
              <a:rPr lang="en-US" sz="1400" dirty="0" smtClean="0">
                <a:latin typeface="Cambria" pitchFamily="18" charset="0"/>
              </a:rPr>
              <a:t>will be the date written on the document.</a:t>
            </a:r>
          </a:p>
          <a:p>
            <a:pPr lvl="1"/>
            <a:r>
              <a:rPr lang="en-US" sz="1400" b="1" dirty="0" smtClean="0">
                <a:latin typeface="Cambria" pitchFamily="18" charset="0"/>
              </a:rPr>
              <a:t>RECEIVED DATE </a:t>
            </a:r>
            <a:r>
              <a:rPr lang="en-US" sz="1400" dirty="0" smtClean="0">
                <a:latin typeface="Cambria" pitchFamily="18" charset="0"/>
              </a:rPr>
              <a:t>will be the date on which you received the document.</a:t>
            </a:r>
          </a:p>
          <a:p>
            <a:pPr lvl="1"/>
            <a:r>
              <a:rPr lang="en-US" sz="1400" b="1" dirty="0" smtClean="0">
                <a:latin typeface="Cambria" pitchFamily="18" charset="0"/>
              </a:rPr>
              <a:t>VIP / VIP NAME </a:t>
            </a:r>
            <a:r>
              <a:rPr lang="en-US" sz="1400" dirty="0" smtClean="0">
                <a:latin typeface="Cambria" pitchFamily="18" charset="0"/>
              </a:rPr>
              <a:t>will define if document is arrived from any ministry then need to fill the details of the sender.</a:t>
            </a:r>
          </a:p>
          <a:p>
            <a:pPr lvl="1"/>
            <a:r>
              <a:rPr lang="en-US" sz="1400" b="1" dirty="0" smtClean="0">
                <a:latin typeface="Cambria" pitchFamily="18" charset="0"/>
              </a:rPr>
              <a:t>CONTACT DETAILS </a:t>
            </a:r>
            <a:r>
              <a:rPr lang="en-US" sz="1400" dirty="0" smtClean="0">
                <a:latin typeface="Cambria" pitchFamily="18" charset="0"/>
              </a:rPr>
              <a:t>are optional</a:t>
            </a:r>
          </a:p>
          <a:p>
            <a:pPr lvl="1"/>
            <a:r>
              <a:rPr lang="en-US" sz="1400" dirty="0" smtClean="0">
                <a:latin typeface="Cambria" pitchFamily="18" charset="0"/>
              </a:rPr>
              <a:t>In </a:t>
            </a:r>
            <a:r>
              <a:rPr lang="en-US" sz="1400" b="1" dirty="0" smtClean="0">
                <a:latin typeface="Cambria" pitchFamily="18" charset="0"/>
              </a:rPr>
              <a:t>CATEGORY &amp; SUBJECT. MAIN CATEGORY </a:t>
            </a:r>
            <a:r>
              <a:rPr lang="en-US" sz="1400" dirty="0" smtClean="0">
                <a:latin typeface="Cambria" pitchFamily="18" charset="0"/>
              </a:rPr>
              <a:t>defines the concern department to whom the document(s) is need to forward for further action.</a:t>
            </a:r>
          </a:p>
          <a:p>
            <a:pPr lvl="1"/>
            <a:r>
              <a:rPr lang="en-US" sz="1400" b="1" dirty="0" smtClean="0">
                <a:latin typeface="Cambria" pitchFamily="18" charset="0"/>
              </a:rPr>
              <a:t>SUBJECT</a:t>
            </a:r>
            <a:r>
              <a:rPr lang="en-US" sz="1400" dirty="0" smtClean="0">
                <a:latin typeface="Cambria" pitchFamily="18" charset="0"/>
              </a:rPr>
              <a:t> will define the subject of the receipt for the reference for further movements.</a:t>
            </a:r>
          </a:p>
          <a:p>
            <a:pPr lvl="1"/>
            <a:r>
              <a:rPr lang="en-US" sz="1400" b="1" dirty="0" smtClean="0">
                <a:latin typeface="Cambria" pitchFamily="18" charset="0"/>
              </a:rPr>
              <a:t>CUSTOMIZE ACKNOWLEDGEMENT </a:t>
            </a:r>
            <a:r>
              <a:rPr lang="en-US" sz="1400" dirty="0" smtClean="0">
                <a:latin typeface="Cambria" pitchFamily="18" charset="0"/>
              </a:rPr>
              <a:t>will provide the acknowledgement of the received document.</a:t>
            </a:r>
          </a:p>
          <a:p>
            <a:pPr lvl="1"/>
            <a:r>
              <a:rPr lang="en-US" sz="1400" b="1" dirty="0" smtClean="0">
                <a:latin typeface="Cambria" pitchFamily="18" charset="0"/>
              </a:rPr>
              <a:t>GENERATE</a:t>
            </a:r>
            <a:r>
              <a:rPr lang="en-US" sz="1400" dirty="0" smtClean="0">
                <a:latin typeface="Cambria" pitchFamily="18" charset="0"/>
              </a:rPr>
              <a:t> option will only generate the receipt and will stored the receipt.</a:t>
            </a:r>
          </a:p>
          <a:p>
            <a:pPr lvl="1"/>
            <a:r>
              <a:rPr lang="en-US" sz="1400" b="1" dirty="0" smtClean="0">
                <a:latin typeface="Cambria" pitchFamily="18" charset="0"/>
              </a:rPr>
              <a:t>GENERATE &amp; SEND </a:t>
            </a:r>
            <a:r>
              <a:rPr lang="en-US" sz="1400" dirty="0" smtClean="0">
                <a:latin typeface="Cambria" pitchFamily="18" charset="0"/>
              </a:rPr>
              <a:t>option will generate the receipt &amp; will send the receipt to the concern person.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670</TotalTime>
  <Words>692</Words>
  <Application>Microsoft Office PowerPoint</Application>
  <PresentationFormat>On-screen Show (4:3)</PresentationFormat>
  <Paragraphs>56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E-OFFICE TRAINING</vt:lpstr>
      <vt:lpstr>E-office training objectives</vt:lpstr>
      <vt:lpstr>Important Points to Note</vt:lpstr>
      <vt:lpstr>Login to eOffice</vt:lpstr>
      <vt:lpstr>After log in below screen will appeared. Select option “File Management System”(FMS)</vt:lpstr>
      <vt:lpstr>Creation of RECEIPTS</vt:lpstr>
      <vt:lpstr>After selecting option FMS click on “Receipts”.</vt:lpstr>
      <vt:lpstr>To create receipt click on option “Browse &amp; Diarise”.</vt:lpstr>
      <vt:lpstr>PowerPoint Presentation</vt:lpstr>
      <vt:lpstr>PowerPoint Presentation</vt:lpstr>
      <vt:lpstr>Once click on “GENERATE” button below acknowledgement screen will appear which will display the Unique Receipt Number which will be as reference for further communication /action on the receipt</vt:lpstr>
      <vt:lpstr>Once receipt is generated to send the receipt to concern Department/Person click on “CREATED” option available at side panel.  Below screen will appear after clicking on created. The generated receipts list will be displayed in right side panel.  Select our created receipt to forward to concern department</vt:lpstr>
      <vt:lpstr>After selecting generated receipt below screen will appear then click on Send button.</vt:lpstr>
      <vt:lpstr>When click on send below screen will appear. IT will display receipt number and subject of receipt.  Provide name of concern person in “TO”. Plz note in “TO” we can give only one name. If the receipts needs to send multiple persons/ Departments then their names need to add in “CC” provided just below “TO”  Provide the action required on the receipt by the receiver &amp; also define priority of the receipt in “ACTION” &amp; “PRIORITY”.  Click on “SEND”</vt:lpstr>
      <vt:lpstr>To check the sent receipt click on “SENT” option on left side panel. In right side panel list of sent receipts will be displayed</vt:lpstr>
      <vt:lpstr>To check the status of the sent receipts. Click on the receipts available in sent list below screen will appear and will get to see “MOVEMENT DETAILS” which will show the action taken on the receipt. </vt:lpstr>
      <vt:lpstr>The application provide additional feature called as “PULL BACK”, which will allow us to revert our sent mail in case if the receipt is incomplete or if sent to wrong recipient.  We can also see is the sent receipt is read by the recipient by the icon shown in red box . Same icon is used for pull back function.  Once the Receipt is pulled back the receipt will be available in “INBOX”</vt:lpstr>
      <vt:lpstr>Once the receipt is received in Inbox the concerned officer has to select it and click Reply button</vt:lpstr>
      <vt:lpstr>Select the person to whom the receipt is to be forwarded. Enter comments in Remarks textbox and click Send button </vt:lpstr>
      <vt:lpstr>To close a receipt -&gt; Select that receipt (1st)-&gt;  Click on close option(2nd) -&gt; Pop-up window will appear-&gt; Write the remarks -&gt;  Click on “Ok”(3rd).</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E-OFFICE TRAINING</dc:title>
  <dc:creator>Apeksha Tandel</dc:creator>
  <cp:lastModifiedBy>admin</cp:lastModifiedBy>
  <cp:revision>98</cp:revision>
  <dcterms:created xsi:type="dcterms:W3CDTF">2006-08-16T00:00:00Z</dcterms:created>
  <dcterms:modified xsi:type="dcterms:W3CDTF">2017-08-29T06:57:32Z</dcterms:modified>
</cp:coreProperties>
</file>